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Nunito"/>
      <p:regular r:id="rId38"/>
      <p:bold r:id="rId39"/>
      <p:italic r:id="rId40"/>
      <p:boldItalic r:id="rId41"/>
    </p:embeddedFont>
    <p:embeddedFont>
      <p:font typeface="Maven Pro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5.xml"/><Relationship Id="rId42" Type="http://schemas.openxmlformats.org/officeDocument/2006/relationships/font" Target="fonts/MavenPro-regular.fntdata"/><Relationship Id="rId41" Type="http://schemas.openxmlformats.org/officeDocument/2006/relationships/font" Target="fonts/Nuni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avenPr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bold.fntdata"/><Relationship Id="rId16" Type="http://schemas.openxmlformats.org/officeDocument/2006/relationships/slide" Target="slides/slide11.xml"/><Relationship Id="rId38" Type="http://schemas.openxmlformats.org/officeDocument/2006/relationships/font" Target="fonts/Nuni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bf8f8db0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1bf8f8db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6ea0dc3e2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6ea0dc3e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6ea0dc3e2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6ea0dc3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1bf8f8db0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1bf8f8db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1bf8f8db0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1bf8f8db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1bf8f8db0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1bf8f8db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1bf8f8db0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1bf8f8db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1bf8f8db0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1bf8f8db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1bf8f8db0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1bf8f8db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1bf8f8db0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1bf8f8db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1bf8f8db0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1bf8f8db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1bf8f8db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1bf8f8d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6ea0dc3e2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6ea0dc3e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6ea0dc3e2_1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6ea0dc3e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1bf8f8db0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1bf8f8db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1bf8f8db0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1bf8f8db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1bf8f8db0_0_1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1bf8f8db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1bf8f8db0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1bf8f8db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1bf8f8db0_0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1bf8f8db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1bf8f8db0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1bf8f8db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1bf8f8db0_0_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e1bf8f8db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1bf8f8db0_0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1bf8f8db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1bf8f8db0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1bf8f8d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1bf8f8db0_0_1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1bf8f8db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1bf8f8db0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e1bf8f8db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1bf8f8db0_0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1bf8f8db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f34490aab_0_6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f34490aab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1bf8f8db0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1bf8f8db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1bf8f8db0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1bf8f8db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1bf8f8db0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1bf8f8d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6ea0dc3e2_1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6ea0dc3e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6ea0dc3e2_1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6ea0dc3e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g2.com/products/apache-kafka/competitors/alternatives" TargetMode="External"/><Relationship Id="rId4" Type="http://schemas.openxmlformats.org/officeDocument/2006/relationships/hyperlink" Target="https://www.confluent.io/" TargetMode="External"/><Relationship Id="rId5" Type="http://schemas.openxmlformats.org/officeDocument/2006/relationships/hyperlink" Target="https://www.linkedin.com/pulse/apache-kafka-para-iniciantes-vitor-tadashi?articleId=6705128714725814273" TargetMode="External"/><Relationship Id="rId6" Type="http://schemas.openxmlformats.org/officeDocument/2006/relationships/hyperlink" Target="https://unicorncoder.medium.com/thorough-introduction-to-apache-kafka-65dc3a18c0c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microsoft.com/pt-br/azure/architecture/patterns/publisher-subscriber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 de cima para baixo de vários acessórios masculinos, incluindo fones de ouvido grandes, uma gravata borboleta e um relógio de pulso" id="277" name="Google Shape;277;p13"/>
          <p:cNvPicPr preferRelativeResize="0"/>
          <p:nvPr/>
        </p:nvPicPr>
        <p:blipFill rotWithShape="1">
          <a:blip r:embed="rId3">
            <a:alphaModFix/>
          </a:blip>
          <a:srcRect b="6840" l="37422" r="8654" t="840"/>
          <a:stretch/>
        </p:blipFill>
        <p:spPr>
          <a:xfrm>
            <a:off x="5143200" y="150"/>
            <a:ext cx="4057948" cy="5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>
            <p:ph idx="4294967295" type="subTitle"/>
          </p:nvPr>
        </p:nvSpPr>
        <p:spPr>
          <a:xfrm>
            <a:off x="5365575" y="4711800"/>
            <a:ext cx="3598800" cy="43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5300"/>
              <a:t>Caio Costa, Lucas Urzedo, Matheus Henrique</a:t>
            </a:r>
            <a:endParaRPr/>
          </a:p>
        </p:txBody>
      </p:sp>
      <p:sp>
        <p:nvSpPr>
          <p:cNvPr id="279" name="Google Shape;279;p13"/>
          <p:cNvSpPr txBox="1"/>
          <p:nvPr>
            <p:ph idx="4294967295" type="ctrTitle"/>
          </p:nvPr>
        </p:nvSpPr>
        <p:spPr>
          <a:xfrm>
            <a:off x="160425" y="1508163"/>
            <a:ext cx="4255500" cy="1872900"/>
          </a:xfrm>
          <a:prstGeom prst="rect">
            <a:avLst/>
          </a:prstGeom>
          <a:solidFill>
            <a:srgbClr val="FCE5CD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00"/>
              <a:t>Apache Kafka</a:t>
            </a:r>
            <a:endParaRPr sz="5700"/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0"/>
            <a:ext cx="5143200" cy="51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1303800" y="598575"/>
            <a:ext cx="34305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</a:t>
            </a:r>
            <a:endParaRPr/>
          </a:p>
        </p:txBody>
      </p:sp>
      <p:sp>
        <p:nvSpPr>
          <p:cNvPr id="338" name="Google Shape;338;p22"/>
          <p:cNvSpPr txBox="1"/>
          <p:nvPr/>
        </p:nvSpPr>
        <p:spPr>
          <a:xfrm>
            <a:off x="1164575" y="1435950"/>
            <a:ext cx="219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Líder</a:t>
            </a:r>
            <a:r>
              <a:rPr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de Partição</a:t>
            </a:r>
            <a:endParaRPr/>
          </a:p>
        </p:txBody>
      </p:sp>
      <p:pic>
        <p:nvPicPr>
          <p:cNvPr id="339" name="Google Shape;3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575" y="180400"/>
            <a:ext cx="4471549" cy="48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>
            <p:ph type="title"/>
          </p:nvPr>
        </p:nvSpPr>
        <p:spPr>
          <a:xfrm>
            <a:off x="1303800" y="598575"/>
            <a:ext cx="34305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</a:t>
            </a:r>
            <a:endParaRPr/>
          </a:p>
        </p:txBody>
      </p:sp>
      <p:pic>
        <p:nvPicPr>
          <p:cNvPr id="345" name="Google Shape;3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875" y="1035250"/>
            <a:ext cx="6631675" cy="39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3"/>
          <p:cNvSpPr txBox="1"/>
          <p:nvPr/>
        </p:nvSpPr>
        <p:spPr>
          <a:xfrm>
            <a:off x="1164575" y="1435950"/>
            <a:ext cx="169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Tolerância a Falha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>
            <p:ph type="title"/>
          </p:nvPr>
        </p:nvSpPr>
        <p:spPr>
          <a:xfrm>
            <a:off x="1303800" y="598575"/>
            <a:ext cx="34305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de Uso</a:t>
            </a:r>
            <a:endParaRPr/>
          </a:p>
        </p:txBody>
      </p:sp>
      <p:sp>
        <p:nvSpPr>
          <p:cNvPr id="352" name="Google Shape;352;p24"/>
          <p:cNvSpPr txBox="1"/>
          <p:nvPr>
            <p:ph idx="1" type="subTitle"/>
          </p:nvPr>
        </p:nvSpPr>
        <p:spPr>
          <a:xfrm>
            <a:off x="1303800" y="1499252"/>
            <a:ext cx="66756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Quando usar: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/>
              <a:t>Big data;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/>
              <a:t>Aplicações de alta produtividade e escalabilidade;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/>
              <a:t>Projetos de dados em tempo real (</a:t>
            </a:r>
            <a:r>
              <a:rPr lang="pt-BR"/>
              <a:t>serviços</a:t>
            </a:r>
            <a:r>
              <a:rPr lang="pt-BR"/>
              <a:t> de TI e E-Commerce);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/>
              <a:t>IoT;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Quando não usar: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/>
              <a:t>Pouco volume de dados;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/>
          <p:nvPr>
            <p:ph type="title"/>
          </p:nvPr>
        </p:nvSpPr>
        <p:spPr>
          <a:xfrm>
            <a:off x="1303800" y="598575"/>
            <a:ext cx="34305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de Uso</a:t>
            </a:r>
            <a:endParaRPr/>
          </a:p>
        </p:txBody>
      </p:sp>
      <p:sp>
        <p:nvSpPr>
          <p:cNvPr id="358" name="Google Shape;358;p25"/>
          <p:cNvSpPr txBox="1"/>
          <p:nvPr>
            <p:ph idx="1" type="subTitle"/>
          </p:nvPr>
        </p:nvSpPr>
        <p:spPr>
          <a:xfrm>
            <a:off x="1303800" y="1499250"/>
            <a:ext cx="1686600" cy="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Integração</a:t>
            </a:r>
            <a:endParaRPr/>
          </a:p>
        </p:txBody>
      </p:sp>
      <p:pic>
        <p:nvPicPr>
          <p:cNvPr id="359" name="Google Shape;3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025" y="1869150"/>
            <a:ext cx="6886039" cy="30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 txBox="1"/>
          <p:nvPr>
            <p:ph type="title"/>
          </p:nvPr>
        </p:nvSpPr>
        <p:spPr>
          <a:xfrm>
            <a:off x="1303800" y="598575"/>
            <a:ext cx="3430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Curiosidades</a:t>
            </a:r>
            <a:endParaRPr/>
          </a:p>
        </p:txBody>
      </p:sp>
      <p:sp>
        <p:nvSpPr>
          <p:cNvPr id="365" name="Google Shape;365;p26"/>
          <p:cNvSpPr txBox="1"/>
          <p:nvPr>
            <p:ph idx="1" type="subTitle"/>
          </p:nvPr>
        </p:nvSpPr>
        <p:spPr>
          <a:xfrm>
            <a:off x="1303800" y="1499252"/>
            <a:ext cx="66756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Era um sistema interno </a:t>
            </a:r>
            <a:r>
              <a:rPr lang="pt-BR"/>
              <a:t>desenvolvido</a:t>
            </a:r>
            <a:r>
              <a:rPr lang="pt-BR"/>
              <a:t> pela LinkedIn para processar 1,4 trilhão de mensagens por dia.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Em 2011, o Kafka estava presente nas melhores aplicações do mundo (Companhias </a:t>
            </a:r>
            <a:r>
              <a:rPr lang="pt-BR"/>
              <a:t>aéreas</a:t>
            </a:r>
            <a:r>
              <a:rPr lang="pt-BR"/>
              <a:t>, banco, telecomunicações).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Neste mesmo ano, o Kafka tornou-se Open Source.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/>
          <p:nvPr>
            <p:ph type="title"/>
          </p:nvPr>
        </p:nvSpPr>
        <p:spPr>
          <a:xfrm>
            <a:off x="550825" y="519225"/>
            <a:ext cx="2813400" cy="10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140"/>
              <a:t>Quem utiliza</a:t>
            </a:r>
            <a:endParaRPr sz="314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>
            <p:ph type="title"/>
          </p:nvPr>
        </p:nvSpPr>
        <p:spPr>
          <a:xfrm>
            <a:off x="1303800" y="598575"/>
            <a:ext cx="3430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utiliza</a:t>
            </a:r>
            <a:endParaRPr/>
          </a:p>
        </p:txBody>
      </p:sp>
      <p:pic>
        <p:nvPicPr>
          <p:cNvPr id="376" name="Google Shape;3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25" y="1189425"/>
            <a:ext cx="6250531" cy="35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 txBox="1"/>
          <p:nvPr>
            <p:ph type="title"/>
          </p:nvPr>
        </p:nvSpPr>
        <p:spPr>
          <a:xfrm>
            <a:off x="550825" y="519225"/>
            <a:ext cx="2813400" cy="10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140"/>
              <a:t>Concorrentes</a:t>
            </a:r>
            <a:endParaRPr sz="314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type="title"/>
          </p:nvPr>
        </p:nvSpPr>
        <p:spPr>
          <a:xfrm>
            <a:off x="1303800" y="598575"/>
            <a:ext cx="3430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Concorrentes</a:t>
            </a:r>
            <a:endParaRPr/>
          </a:p>
        </p:txBody>
      </p:sp>
      <p:pic>
        <p:nvPicPr>
          <p:cNvPr id="387" name="Google Shape;3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88" y="1475175"/>
            <a:ext cx="34480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100" y="1551375"/>
            <a:ext cx="31718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075" y="2737225"/>
            <a:ext cx="333970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3475" y="2756288"/>
            <a:ext cx="31432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3000" y="3846875"/>
            <a:ext cx="27336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1100" y="3894550"/>
            <a:ext cx="27717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/>
          <p:nvPr>
            <p:ph type="title"/>
          </p:nvPr>
        </p:nvSpPr>
        <p:spPr>
          <a:xfrm>
            <a:off x="550825" y="519225"/>
            <a:ext cx="2813400" cy="10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140"/>
              <a:t>Arquitetura</a:t>
            </a:r>
            <a:endParaRPr sz="314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212175" y="146805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40"/>
              <a:t>O que é?</a:t>
            </a:r>
            <a:br>
              <a:rPr lang="pt-BR" sz="2240"/>
            </a:br>
            <a:r>
              <a:rPr lang="pt-BR" sz="2240"/>
              <a:t>Quem utiliza?</a:t>
            </a:r>
            <a:br>
              <a:rPr lang="pt-BR" sz="2240"/>
            </a:br>
            <a:r>
              <a:rPr lang="pt-BR" sz="2240"/>
              <a:t>Concorrentes</a:t>
            </a:r>
            <a:br>
              <a:rPr lang="pt-BR" sz="2240"/>
            </a:br>
            <a:r>
              <a:rPr lang="pt-BR" sz="2240"/>
              <a:t>Arquitetura</a:t>
            </a:r>
            <a:br>
              <a:rPr lang="pt-BR" sz="2240"/>
            </a:br>
            <a:r>
              <a:rPr lang="pt-BR" sz="2240"/>
              <a:t>Instalação</a:t>
            </a:r>
            <a:br>
              <a:rPr lang="pt-BR" sz="2240"/>
            </a:br>
            <a:r>
              <a:rPr lang="pt-BR" sz="2240"/>
              <a:t>Aplicação</a:t>
            </a:r>
            <a:br>
              <a:rPr lang="pt-BR" sz="2240"/>
            </a:br>
            <a:r>
              <a:rPr lang="pt-BR" sz="2240"/>
              <a:t>Referências</a:t>
            </a:r>
            <a:endParaRPr sz="2240"/>
          </a:p>
        </p:txBody>
      </p:sp>
      <p:sp>
        <p:nvSpPr>
          <p:cNvPr id="286" name="Google Shape;286;p14"/>
          <p:cNvSpPr txBox="1"/>
          <p:nvPr>
            <p:ph type="title"/>
          </p:nvPr>
        </p:nvSpPr>
        <p:spPr>
          <a:xfrm>
            <a:off x="550825" y="519225"/>
            <a:ext cx="2813400" cy="10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140"/>
              <a:t>Roteiro:</a:t>
            </a:r>
            <a:endParaRPr sz="314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"/>
          <p:cNvSpPr txBox="1"/>
          <p:nvPr>
            <p:ph type="title"/>
          </p:nvPr>
        </p:nvSpPr>
        <p:spPr>
          <a:xfrm>
            <a:off x="1303800" y="598575"/>
            <a:ext cx="38136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33"/>
              <a:t>Arquitetura </a:t>
            </a:r>
            <a:r>
              <a:rPr lang="pt-BR" sz="3133">
                <a:solidFill>
                  <a:srgbClr val="FF0000"/>
                </a:solidFill>
              </a:rPr>
              <a:t>Anterior</a:t>
            </a:r>
            <a:endParaRPr sz="3466">
              <a:solidFill>
                <a:srgbClr val="FF0000"/>
              </a:solidFill>
            </a:endParaRPr>
          </a:p>
        </p:txBody>
      </p:sp>
      <p:pic>
        <p:nvPicPr>
          <p:cNvPr id="403" name="Google Shape;4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275" y="1471800"/>
            <a:ext cx="5550350" cy="35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/>
          <p:nvPr>
            <p:ph type="title"/>
          </p:nvPr>
        </p:nvSpPr>
        <p:spPr>
          <a:xfrm>
            <a:off x="1303800" y="598575"/>
            <a:ext cx="44097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</a:t>
            </a:r>
            <a:r>
              <a:rPr lang="pt-BR">
                <a:solidFill>
                  <a:srgbClr val="0000FF"/>
                </a:solidFill>
              </a:rPr>
              <a:t>Atual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09" name="Google Shape;4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125" y="1146600"/>
            <a:ext cx="6631675" cy="39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/>
          <p:nvPr>
            <p:ph type="title"/>
          </p:nvPr>
        </p:nvSpPr>
        <p:spPr>
          <a:xfrm>
            <a:off x="1212175" y="146805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40"/>
              <a:t>Kafka</a:t>
            </a:r>
            <a:br>
              <a:rPr lang="pt-BR" sz="2240"/>
            </a:br>
            <a:r>
              <a:rPr lang="pt-BR" sz="2240"/>
              <a:t>Java</a:t>
            </a:r>
            <a:endParaRPr sz="2240"/>
          </a:p>
        </p:txBody>
      </p:sp>
      <p:sp>
        <p:nvSpPr>
          <p:cNvPr id="415" name="Google Shape;415;p34"/>
          <p:cNvSpPr txBox="1"/>
          <p:nvPr>
            <p:ph type="title"/>
          </p:nvPr>
        </p:nvSpPr>
        <p:spPr>
          <a:xfrm>
            <a:off x="550825" y="519225"/>
            <a:ext cx="2813400" cy="10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140"/>
              <a:t>Instalação</a:t>
            </a:r>
            <a:endParaRPr sz="314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/>
          <p:nvPr>
            <p:ph type="title"/>
          </p:nvPr>
        </p:nvSpPr>
        <p:spPr>
          <a:xfrm>
            <a:off x="1303800" y="598575"/>
            <a:ext cx="3430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</a:t>
            </a:r>
            <a:endParaRPr/>
          </a:p>
        </p:txBody>
      </p:sp>
      <p:sp>
        <p:nvSpPr>
          <p:cNvPr id="421" name="Google Shape;421;p35"/>
          <p:cNvSpPr txBox="1"/>
          <p:nvPr>
            <p:ph idx="1" type="subTitle"/>
          </p:nvPr>
        </p:nvSpPr>
        <p:spPr>
          <a:xfrm>
            <a:off x="1303800" y="1499252"/>
            <a:ext cx="66756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Criação de cluster Kafka na Confluent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Escolher localização do cluster (AWS, GCP ou Azure)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Totalmente transparente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 txBox="1"/>
          <p:nvPr>
            <p:ph type="title"/>
          </p:nvPr>
        </p:nvSpPr>
        <p:spPr>
          <a:xfrm>
            <a:off x="1303800" y="598575"/>
            <a:ext cx="3430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Confluent Cloud</a:t>
            </a:r>
            <a:endParaRPr/>
          </a:p>
        </p:txBody>
      </p:sp>
      <p:sp>
        <p:nvSpPr>
          <p:cNvPr id="427" name="Google Shape;427;p36"/>
          <p:cNvSpPr txBox="1"/>
          <p:nvPr>
            <p:ph idx="1" type="subTitle"/>
          </p:nvPr>
        </p:nvSpPr>
        <p:spPr>
          <a:xfrm>
            <a:off x="1303800" y="1499252"/>
            <a:ext cx="66756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Gerenciamento exclusiva da infraestrutura do Kafka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Escalabilidade e armazenamento ilimitado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Criar e gerenciar topics e schemas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Data flow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 txBox="1"/>
          <p:nvPr>
            <p:ph type="title"/>
          </p:nvPr>
        </p:nvSpPr>
        <p:spPr>
          <a:xfrm>
            <a:off x="1303800" y="598575"/>
            <a:ext cx="3430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Kafka</a:t>
            </a:r>
            <a:endParaRPr/>
          </a:p>
        </p:txBody>
      </p:sp>
      <p:sp>
        <p:nvSpPr>
          <p:cNvPr id="433" name="Google Shape;433;p37"/>
          <p:cNvSpPr txBox="1"/>
          <p:nvPr>
            <p:ph idx="1" type="subTitle"/>
          </p:nvPr>
        </p:nvSpPr>
        <p:spPr>
          <a:xfrm>
            <a:off x="1303800" y="1499252"/>
            <a:ext cx="66756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Criação de topics e partitions.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Criação de schemas.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Criação de aplicação no ksqlDB (opcional).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/>
          <p:nvPr>
            <p:ph type="title"/>
          </p:nvPr>
        </p:nvSpPr>
        <p:spPr>
          <a:xfrm>
            <a:off x="1303800" y="598575"/>
            <a:ext cx="3430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Java</a:t>
            </a:r>
            <a:endParaRPr/>
          </a:p>
        </p:txBody>
      </p:sp>
      <p:sp>
        <p:nvSpPr>
          <p:cNvPr id="439" name="Google Shape;439;p38"/>
          <p:cNvSpPr txBox="1"/>
          <p:nvPr>
            <p:ph idx="1" type="subTitle"/>
          </p:nvPr>
        </p:nvSpPr>
        <p:spPr>
          <a:xfrm>
            <a:off x="1303800" y="1499252"/>
            <a:ext cx="66756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Instalação do Java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Instalação do Maven para build da aplicação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/>
          <p:nvPr>
            <p:ph type="title"/>
          </p:nvPr>
        </p:nvSpPr>
        <p:spPr>
          <a:xfrm>
            <a:off x="550825" y="519225"/>
            <a:ext cx="2813400" cy="10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140"/>
              <a:t>Aplicação</a:t>
            </a:r>
            <a:endParaRPr sz="314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/>
          <p:nvPr>
            <p:ph type="title"/>
          </p:nvPr>
        </p:nvSpPr>
        <p:spPr>
          <a:xfrm>
            <a:off x="1303800" y="598575"/>
            <a:ext cx="3430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</a:t>
            </a:r>
            <a:endParaRPr/>
          </a:p>
        </p:txBody>
      </p:sp>
      <p:sp>
        <p:nvSpPr>
          <p:cNvPr id="450" name="Google Shape;450;p40"/>
          <p:cNvSpPr txBox="1"/>
          <p:nvPr>
            <p:ph idx="1" type="subTitle"/>
          </p:nvPr>
        </p:nvSpPr>
        <p:spPr>
          <a:xfrm>
            <a:off x="1303800" y="1499252"/>
            <a:ext cx="66756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Simulação de diversos spiders (web crawlers) gerando outputs para um servidor, os spiders são os produtores.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Servidor lendo os outputs e diferenciando os seus tipos, o servidor é o consumidor.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Os outputs gerados são diferenciados pelos topics (iptu, cofins e icms) , tipo de output (error, warning e correct), nome da empresa e valor do tributo.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O consumidor gera logs do valor total do tributo de acordo com o nome da empresa.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da parte interna de um rolo de papel-toalha com uma luz no fundo" id="455" name="Google Shape;455;p41"/>
          <p:cNvPicPr preferRelativeResize="0"/>
          <p:nvPr/>
        </p:nvPicPr>
        <p:blipFill rotWithShape="1">
          <a:blip r:embed="rId3">
            <a:alphaModFix/>
          </a:blip>
          <a:srcRect b="984" l="22872" r="19354" t="1578"/>
          <a:stretch/>
        </p:blipFill>
        <p:spPr>
          <a:xfrm>
            <a:off x="0" y="0"/>
            <a:ext cx="45763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to de cima para baixo de vários acessórios masculinos, incluindo fones de ouvido grandes, uma gravata borboleta e um relógio de pulso" id="456" name="Google Shape;456;p41"/>
          <p:cNvPicPr preferRelativeResize="0"/>
          <p:nvPr/>
        </p:nvPicPr>
        <p:blipFill rotWithShape="1">
          <a:blip r:embed="rId4">
            <a:alphaModFix/>
          </a:blip>
          <a:srcRect b="6840" l="37422" r="8654" t="840"/>
          <a:stretch/>
        </p:blipFill>
        <p:spPr>
          <a:xfrm>
            <a:off x="4576350" y="0"/>
            <a:ext cx="4567649" cy="5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 txBox="1"/>
          <p:nvPr/>
        </p:nvSpPr>
        <p:spPr>
          <a:xfrm>
            <a:off x="1190550" y="933450"/>
            <a:ext cx="6762900" cy="327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Dúvidas</a:t>
            </a:r>
            <a:r>
              <a:rPr b="1" lang="pt-BR" sz="1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?</a:t>
            </a:r>
            <a:endParaRPr b="1" sz="1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212175" y="146805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40"/>
              <a:t>Características</a:t>
            </a:r>
            <a:br>
              <a:rPr lang="pt-BR" sz="2240"/>
            </a:br>
            <a:r>
              <a:rPr lang="pt-BR" sz="2240"/>
              <a:t>Conceitos</a:t>
            </a:r>
            <a:br>
              <a:rPr lang="pt-BR" sz="2240"/>
            </a:br>
            <a:r>
              <a:rPr lang="pt-BR" sz="2240"/>
              <a:t>Casos de Uso</a:t>
            </a:r>
            <a:br>
              <a:rPr lang="pt-BR" sz="2240"/>
            </a:br>
            <a:r>
              <a:rPr lang="pt-BR" sz="2240"/>
              <a:t>Curiosidades</a:t>
            </a:r>
            <a:endParaRPr sz="2240"/>
          </a:p>
        </p:txBody>
      </p:sp>
      <p:sp>
        <p:nvSpPr>
          <p:cNvPr id="292" name="Google Shape;292;p15"/>
          <p:cNvSpPr txBox="1"/>
          <p:nvPr>
            <p:ph type="title"/>
          </p:nvPr>
        </p:nvSpPr>
        <p:spPr>
          <a:xfrm>
            <a:off x="550825" y="519225"/>
            <a:ext cx="2813400" cy="10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140"/>
              <a:t>O que é?</a:t>
            </a:r>
            <a:endParaRPr sz="314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/>
          <p:nvPr>
            <p:ph type="title"/>
          </p:nvPr>
        </p:nvSpPr>
        <p:spPr>
          <a:xfrm>
            <a:off x="550825" y="519225"/>
            <a:ext cx="2813400" cy="10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140"/>
              <a:t>Referências</a:t>
            </a:r>
            <a:endParaRPr sz="314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 txBox="1"/>
          <p:nvPr>
            <p:ph type="title"/>
          </p:nvPr>
        </p:nvSpPr>
        <p:spPr>
          <a:xfrm>
            <a:off x="1303800" y="598575"/>
            <a:ext cx="3430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468" name="Google Shape;468;p43"/>
          <p:cNvSpPr txBox="1"/>
          <p:nvPr>
            <p:ph idx="1" type="subTitle"/>
          </p:nvPr>
        </p:nvSpPr>
        <p:spPr>
          <a:xfrm>
            <a:off x="1303800" y="1499252"/>
            <a:ext cx="66756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https://www.g2.com/products/apache-kafka/competitors/alternatives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https://www.confluent.io/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https://www.linkedin.com/pulse/apache-kafka-para-iniciantes-vitor-tadashi?articleId=6705128714725814273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https://unicorncoder.medium.com/thorough-introduction-to-apache-kafka-65dc3a18c0cd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da parte interna de um rolo de papel-toalha com uma luz no fundo" id="473" name="Google Shape;473;p44"/>
          <p:cNvPicPr preferRelativeResize="0"/>
          <p:nvPr/>
        </p:nvPicPr>
        <p:blipFill rotWithShape="1">
          <a:blip r:embed="rId3">
            <a:alphaModFix/>
          </a:blip>
          <a:srcRect b="984" l="22872" r="19354" t="1578"/>
          <a:stretch/>
        </p:blipFill>
        <p:spPr>
          <a:xfrm>
            <a:off x="0" y="0"/>
            <a:ext cx="45763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to de cima para baixo de vários acessórios masculinos, incluindo fones de ouvido grandes, uma gravata borboleta e um relógio de pulso" id="474" name="Google Shape;474;p44"/>
          <p:cNvPicPr preferRelativeResize="0"/>
          <p:nvPr/>
        </p:nvPicPr>
        <p:blipFill rotWithShape="1">
          <a:blip r:embed="rId4">
            <a:alphaModFix/>
          </a:blip>
          <a:srcRect b="6840" l="37422" r="8654" t="840"/>
          <a:stretch/>
        </p:blipFill>
        <p:spPr>
          <a:xfrm>
            <a:off x="4576350" y="0"/>
            <a:ext cx="4567649" cy="5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4"/>
          <p:cNvSpPr txBox="1"/>
          <p:nvPr/>
        </p:nvSpPr>
        <p:spPr>
          <a:xfrm>
            <a:off x="1190550" y="933450"/>
            <a:ext cx="6762900" cy="327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Obrigado</a:t>
            </a:r>
            <a:r>
              <a:rPr b="1" lang="pt-BR" sz="12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!</a:t>
            </a:r>
            <a:endParaRPr b="1" sz="1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3430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298" name="Google Shape;298;p16"/>
          <p:cNvSpPr txBox="1"/>
          <p:nvPr>
            <p:ph idx="1" type="subTitle"/>
          </p:nvPr>
        </p:nvSpPr>
        <p:spPr>
          <a:xfrm>
            <a:off x="1303800" y="1499252"/>
            <a:ext cx="66756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Plataforma open-source </a:t>
            </a:r>
            <a:r>
              <a:rPr lang="pt-BR"/>
              <a:t>distribuída de mensagens e streaming.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Sistema de mensagem do tipo pub/sub.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34305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pt-BR"/>
              <a:t>Características</a:t>
            </a:r>
            <a:endParaRPr/>
          </a:p>
        </p:txBody>
      </p:sp>
      <p:sp>
        <p:nvSpPr>
          <p:cNvPr id="304" name="Google Shape;304;p17"/>
          <p:cNvSpPr txBox="1"/>
          <p:nvPr>
            <p:ph idx="1" type="subTitle"/>
          </p:nvPr>
        </p:nvSpPr>
        <p:spPr>
          <a:xfrm>
            <a:off x="1303800" y="1499252"/>
            <a:ext cx="66756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Baixa latência.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Alta</a:t>
            </a:r>
            <a:r>
              <a:rPr lang="pt-BR"/>
              <a:t> taxa de transferência efetiva de um sistema.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Tolerância a falhas.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Escalabilidade</a:t>
            </a:r>
            <a:r>
              <a:rPr lang="pt-BR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Integração com diferentes tecnologias de bancos de dados (e.g. Postgres, Elasticsearch, AWS e etc.).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34305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</a:t>
            </a:r>
            <a:endParaRPr/>
          </a:p>
        </p:txBody>
      </p:sp>
      <p:sp>
        <p:nvSpPr>
          <p:cNvPr id="310" name="Google Shape;310;p18"/>
          <p:cNvSpPr txBox="1"/>
          <p:nvPr/>
        </p:nvSpPr>
        <p:spPr>
          <a:xfrm>
            <a:off x="1164575" y="1435950"/>
            <a:ext cx="219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Topic and Partitions</a:t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225" y="598575"/>
            <a:ext cx="4401075" cy="41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03800" y="598575"/>
            <a:ext cx="34305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</a:t>
            </a:r>
            <a:endParaRPr/>
          </a:p>
        </p:txBody>
      </p:sp>
      <p:sp>
        <p:nvSpPr>
          <p:cNvPr id="317" name="Google Shape;317;p19"/>
          <p:cNvSpPr txBox="1"/>
          <p:nvPr/>
        </p:nvSpPr>
        <p:spPr>
          <a:xfrm>
            <a:off x="1164575" y="1435950"/>
            <a:ext cx="219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Broker</a:t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9450"/>
            <a:ext cx="8839204" cy="292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1303800" y="598575"/>
            <a:ext cx="34305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</a:t>
            </a:r>
            <a:endParaRPr/>
          </a:p>
        </p:txBody>
      </p:sp>
      <p:sp>
        <p:nvSpPr>
          <p:cNvPr id="324" name="Google Shape;324;p20"/>
          <p:cNvSpPr txBox="1"/>
          <p:nvPr/>
        </p:nvSpPr>
        <p:spPr>
          <a:xfrm>
            <a:off x="1164575" y="1435950"/>
            <a:ext cx="29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pt-BR" sz="16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Publisher and Subscriber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050" y="2183250"/>
            <a:ext cx="3519875" cy="24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1303800" y="598575"/>
            <a:ext cx="34305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</a:t>
            </a:r>
            <a:endParaRPr/>
          </a:p>
        </p:txBody>
      </p:sp>
      <p:sp>
        <p:nvSpPr>
          <p:cNvPr id="331" name="Google Shape;331;p21"/>
          <p:cNvSpPr txBox="1"/>
          <p:nvPr/>
        </p:nvSpPr>
        <p:spPr>
          <a:xfrm>
            <a:off x="1164575" y="1435950"/>
            <a:ext cx="219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pt-BR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Zookeper</a:t>
            </a:r>
            <a:endParaRPr/>
          </a:p>
        </p:txBody>
      </p:sp>
      <p:pic>
        <p:nvPicPr>
          <p:cNvPr id="332" name="Google Shape;3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050" y="664125"/>
            <a:ext cx="4746125" cy="4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